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62" r:id="rId3"/>
    <p:sldId id="363" r:id="rId4"/>
    <p:sldId id="364" r:id="rId5"/>
    <p:sldId id="365" r:id="rId6"/>
    <p:sldId id="366" r:id="rId7"/>
    <p:sldId id="25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1D200-5638-4F73-B26A-D7A62F7BD1E1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24360-BCB4-4A4D-95A7-498687D259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774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3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291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161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08358A-6A9A-45A4-AF99-F3C7F91C3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956"/>
            <a:ext cx="10515600" cy="1170395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15379E-243C-49EA-98CC-476AAF1B1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450"/>
            <a:ext cx="10515600" cy="371951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" name="Объект 6">
            <a:extLst>
              <a:ext uri="{FF2B5EF4-FFF2-40B4-BE49-F238E27FC236}">
                <a16:creationId xmlns:a16="http://schemas.microsoft.com/office/drawing/2014/main" id="{04030235-A492-4F32-9DD1-6B30422831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16202" y="1690"/>
            <a:ext cx="3170195" cy="789168"/>
          </a:xfrm>
          <a:prstGeom prst="rect">
            <a:avLst/>
          </a:prstGeom>
        </p:spPr>
      </p:pic>
      <p:sp>
        <p:nvSpPr>
          <p:cNvPr id="11" name="Номер слайда 7">
            <a:extLst>
              <a:ext uri="{FF2B5EF4-FFF2-40B4-BE49-F238E27FC236}">
                <a16:creationId xmlns:a16="http://schemas.microsoft.com/office/drawing/2014/main" id="{1C174753-9EEF-4759-A3BB-8221C56859D0}"/>
              </a:ext>
            </a:extLst>
          </p:cNvPr>
          <p:cNvSpPr txBox="1">
            <a:spLocks/>
          </p:cNvSpPr>
          <p:nvPr userDrawn="1"/>
        </p:nvSpPr>
        <p:spPr>
          <a:xfrm>
            <a:off x="681852" y="421073"/>
            <a:ext cx="666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CE0688DE-8509-4CE4-B546-1F065AF71DB2}" type="slidenum">
              <a:rPr lang="ru-RU" sz="2800" smtClean="0"/>
              <a:pPr algn="l"/>
              <a:t>‹#›</a:t>
            </a:fld>
            <a:endParaRPr lang="ru-RU" sz="2800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EFC0942-94C1-4812-BA6B-AD181C514B93}"/>
              </a:ext>
            </a:extLst>
          </p:cNvPr>
          <p:cNvCxnSpPr>
            <a:cxnSpLocks/>
          </p:cNvCxnSpPr>
          <p:nvPr userDrawn="1"/>
        </p:nvCxnSpPr>
        <p:spPr>
          <a:xfrm>
            <a:off x="0" y="788174"/>
            <a:ext cx="111537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13">
            <a:extLst>
              <a:ext uri="{FF2B5EF4-FFF2-40B4-BE49-F238E27FC236}">
                <a16:creationId xmlns:a16="http://schemas.microsoft.com/office/drawing/2014/main" id="{BF84EF32-996E-44C5-8C66-74D450939A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474" y="407280"/>
            <a:ext cx="7734301" cy="3651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j-lt"/>
              </a:defRPr>
            </a:lvl1pPr>
          </a:lstStyle>
          <a:p>
            <a:pPr lvl="0"/>
            <a:r>
              <a:rPr lang="ru-RU" dirty="0"/>
              <a:t>Колонтитул слайда</a:t>
            </a:r>
          </a:p>
        </p:txBody>
      </p:sp>
    </p:spTree>
    <p:extLst>
      <p:ext uri="{BB962C8B-B14F-4D97-AF65-F5344CB8AC3E}">
        <p14:creationId xmlns:p14="http://schemas.microsoft.com/office/powerpoint/2010/main" val="158849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67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35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59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32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007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98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46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5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06C11-0437-46F9-AFC9-86F4AE1018B0}" type="datetimeFigureOut">
              <a:rPr lang="ru-RU" smtClean="0"/>
              <a:t>08.04.2025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AD6A0-7A30-44A6-A22B-AE9214821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77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Yzhalilo@gmail.com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568" y="2960201"/>
            <a:ext cx="9816863" cy="140919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000"/>
              </a:spcAf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ПЕРСПЕКТИВИ РОЗВИТКУ АГРАРНОГО СЕКТОРУ В УМОВАХ КЛІМАТИЧНИХ ЗМІН 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регіональний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вимір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sz="3600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27" y="413892"/>
            <a:ext cx="5061426" cy="18244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E05FC9-9E21-E516-D98F-3B05D74EB1B7}"/>
              </a:ext>
            </a:extLst>
          </p:cNvPr>
          <p:cNvSpPr txBox="1"/>
          <p:nvPr/>
        </p:nvSpPr>
        <p:spPr>
          <a:xfrm>
            <a:off x="5092263" y="4791690"/>
            <a:ext cx="6566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dirty="0"/>
              <a:t>Ярослав Жаліло, </a:t>
            </a:r>
            <a:r>
              <a:rPr lang="uk-UA" dirty="0" err="1"/>
              <a:t>д.е.н</a:t>
            </a:r>
            <a:r>
              <a:rPr lang="uk-UA" dirty="0"/>
              <a:t>.</a:t>
            </a:r>
          </a:p>
          <a:p>
            <a:pPr algn="r"/>
            <a:r>
              <a:rPr lang="uk-UA" dirty="0"/>
              <a:t>Національний інститут стратегічних досліджень,</a:t>
            </a:r>
          </a:p>
          <a:p>
            <a:pPr algn="r"/>
            <a:r>
              <a:rPr lang="uk-UA" dirty="0"/>
              <a:t>Центр антикризових досліджень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61543D-9F1B-DD9C-7FAB-7105C4D27A0B}"/>
              </a:ext>
            </a:extLst>
          </p:cNvPr>
          <p:cNvSpPr txBox="1"/>
          <p:nvPr/>
        </p:nvSpPr>
        <p:spPr>
          <a:xfrm>
            <a:off x="4619008" y="5952651"/>
            <a:ext cx="22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Київ, 9 квітня</a:t>
            </a:r>
            <a:r>
              <a:rPr lang="en-US" dirty="0"/>
              <a:t> </a:t>
            </a:r>
            <a:r>
              <a:rPr lang="uk-UA" dirty="0"/>
              <a:t>2025 р.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37AF8A8-5019-588E-FA0B-972885E3B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2854" y="492784"/>
            <a:ext cx="5286375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7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122EA5F-D6C4-A303-D0A7-8F704AEC7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461" y="1251028"/>
            <a:ext cx="4915586" cy="41058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4315" y="229344"/>
            <a:ext cx="2743845" cy="102168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B5EF40-D6D6-CC21-9BB9-5CCC89FFAB00}"/>
              </a:ext>
            </a:extLst>
          </p:cNvPr>
          <p:cNvSpPr txBox="1"/>
          <p:nvPr/>
        </p:nvSpPr>
        <p:spPr>
          <a:xfrm>
            <a:off x="1097125" y="4995733"/>
            <a:ext cx="999512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Кліматичні </a:t>
            </a:r>
            <a:r>
              <a:rPr lang="ru-RU" sz="2800" b="1" dirty="0" err="1">
                <a:solidFill>
                  <a:srgbClr val="FF0000"/>
                </a:solidFill>
              </a:rPr>
              <a:t>зміни</a:t>
            </a:r>
            <a:r>
              <a:rPr lang="ru-RU" sz="2800" b="1" dirty="0">
                <a:solidFill>
                  <a:srgbClr val="FF0000"/>
                </a:solidFill>
              </a:rPr>
              <a:t> – глобальна проблема, </a:t>
            </a:r>
            <a:r>
              <a:rPr lang="ru-RU" sz="2800" b="1" dirty="0" err="1">
                <a:solidFill>
                  <a:srgbClr val="FF0000"/>
                </a:solidFill>
              </a:rPr>
              <a:t>що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завдає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відчутні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впливи</a:t>
            </a:r>
            <a:r>
              <a:rPr lang="ru-RU" sz="2800" b="1" dirty="0">
                <a:solidFill>
                  <a:srgbClr val="FF0000"/>
                </a:solidFill>
              </a:rPr>
              <a:t> на </a:t>
            </a:r>
            <a:r>
              <a:rPr lang="ru-RU" sz="2800" b="1" dirty="0" err="1">
                <a:solidFill>
                  <a:srgbClr val="FF0000"/>
                </a:solidFill>
              </a:rPr>
              <a:t>регіональному</a:t>
            </a:r>
            <a:r>
              <a:rPr lang="ru-RU" sz="2800" b="1" dirty="0">
                <a:solidFill>
                  <a:srgbClr val="FF0000"/>
                </a:solidFill>
              </a:rPr>
              <a:t> та локальному </a:t>
            </a:r>
            <a:r>
              <a:rPr lang="ru-RU" sz="2800" b="1" dirty="0" err="1">
                <a:solidFill>
                  <a:srgbClr val="FF0000"/>
                </a:solidFill>
              </a:rPr>
              <a:t>рівнях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56B2C61-BAAF-6F31-171D-97A48DA475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2151"/>
          <a:stretch/>
        </p:blipFill>
        <p:spPr>
          <a:xfrm>
            <a:off x="5272047" y="1551496"/>
            <a:ext cx="6480799" cy="321757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73AA4C8-C294-18D4-3D2D-DD707528E92E}"/>
              </a:ext>
            </a:extLst>
          </p:cNvPr>
          <p:cNvSpPr txBox="1"/>
          <p:nvPr/>
        </p:nvSpPr>
        <p:spPr>
          <a:xfrm>
            <a:off x="6094686" y="6259088"/>
            <a:ext cx="6097314" cy="5457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kern="1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Зміна клімату та мешканці України: особливості громадської думки та комунікації. - Аналітична записка. - </a:t>
            </a:r>
            <a:r>
              <a:rPr lang="uk-UA" sz="1400" kern="100" baseline="30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Ресурсно</a:t>
            </a:r>
            <a:r>
              <a:rPr lang="uk-UA" sz="1400" kern="1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-аналітичний центр «Суспільство і довкілля», 2024. https://rac.org.ua/wp-content/uploads/2024/08/racse-climate-change-and-citizens-of-ukraine-ukr.pdf</a:t>
            </a:r>
            <a:endParaRPr lang="ru-UA" kern="100" baseline="30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960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44F5E-EDF3-E044-6C8A-C1820EE8E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EB80B-BEB7-0299-D342-7E90DD7FB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61" y="326017"/>
            <a:ext cx="8847853" cy="809100"/>
          </a:xfrm>
          <a:solidFill>
            <a:schemeClr val="accent1">
              <a:lumMod val="60000"/>
              <a:lumOff val="40000"/>
              <a:alpha val="42000"/>
            </a:schemeClr>
          </a:solidFill>
        </p:spPr>
        <p:txBody>
          <a:bodyPr anchor="ctr">
            <a:normAutofit fontScale="90000"/>
          </a:bodyPr>
          <a:lstStyle/>
          <a:p>
            <a:r>
              <a:rPr lang="uk-UA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Кліматичні зміни мають високу актуальність для агросектору України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D66805-BA09-3F2E-DF49-1C01EB16B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315" y="229344"/>
            <a:ext cx="2743845" cy="10216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7F7113-64E0-7761-7BDB-9419BCFAEEFE}"/>
              </a:ext>
            </a:extLst>
          </p:cNvPr>
          <p:cNvSpPr txBox="1"/>
          <p:nvPr/>
        </p:nvSpPr>
        <p:spPr>
          <a:xfrm>
            <a:off x="2271877" y="1347701"/>
            <a:ext cx="7648246" cy="4622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Територією України наразі проходить межа зміни кліматичних умов, які можуть якісно змінювати структуру агровиробництва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найближчі 20 років зона вирощування озимої </a:t>
            </a:r>
            <a:r>
              <a:rPr lang="uk-UA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пшениці, цукрових буряків та картоплі може </a:t>
            </a: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зміститися на 150–200 км на північ 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Півдні України з’являтимуться умови для промислового вирощування екзотичних раніше городніх та садових культур. 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 2060 року на широті України очікується підвищення середньої річної температури на 1,5-2,0°C,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</a:t>
            </a:r>
            <a:r>
              <a:rPr lang="uk-UA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одовження вегетаційного сезону  майже на місяць при відповідній агротехніці може сприяти отриманню двох врожаїв.</a:t>
            </a:r>
            <a:endParaRPr lang="ru-UA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Прояви екстремальних природних явищ посилюватимуть ризики для </a:t>
            </a:r>
            <a:r>
              <a:rPr lang="uk-UA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агровиробників</a:t>
            </a: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та можуть поширювати зони ризикованого землеробства</a:t>
            </a: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69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D537E-EB61-6962-9EE0-8EB828505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C3F60-0742-D149-471A-CBF2AAE71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61" y="326017"/>
            <a:ext cx="8847853" cy="809100"/>
          </a:xfrm>
          <a:solidFill>
            <a:schemeClr val="accent1">
              <a:lumMod val="60000"/>
              <a:lumOff val="40000"/>
              <a:alpha val="42000"/>
            </a:schemeClr>
          </a:solidFill>
        </p:spPr>
        <p:txBody>
          <a:bodyPr anchor="ctr">
            <a:normAutofit fontScale="90000"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Розвиток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агросектору в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умовах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кліматичних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вимагатиме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адаптації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BBA55DE-91D7-46CE-C4CF-45244C422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315" y="229344"/>
            <a:ext cx="2743845" cy="10216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0287C8-0731-08D2-F517-BF663856CDEF}"/>
              </a:ext>
            </a:extLst>
          </p:cNvPr>
          <p:cNvSpPr txBox="1"/>
          <p:nvPr/>
        </p:nvSpPr>
        <p:spPr>
          <a:xfrm>
            <a:off x="2271876" y="1347701"/>
            <a:ext cx="8015123" cy="4026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створення і впровадження нових культур та видів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інновації в </a:t>
            </a:r>
            <a:r>
              <a:rPr lang="uk-UA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агротехнологіях</a:t>
            </a: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(у т.ч. зрошуванні) та засобах механізації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інновації в агрохімії та засобах захисту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оновлення </a:t>
            </a:r>
            <a:r>
              <a:rPr lang="uk-UA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агрологістики</a:t>
            </a: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пристосування до зміни культур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зміни професійно-кваліфікаційної підготовки та нова пропозиція праці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протидія впливу стихійних явищ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агроконсалтинг</a:t>
            </a: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для різних форм господарювання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організація локального просторового розвитку для сприятливих умов для агросектору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мотивація до зайнятості та підприємництва в нових видах агровиробництва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компенсація зміни аграрних спеціалізацій територій зайнятості</a:t>
            </a: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поствоєнна</a:t>
            </a:r>
            <a:r>
              <a:rPr lang="uk-UA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реабілітація </a:t>
            </a:r>
            <a:r>
              <a:rPr lang="uk-UA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сільгоспземель</a:t>
            </a:r>
            <a:endParaRPr lang="ru-UA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51DCE9-949E-B8DF-CD58-CC811F513EBC}"/>
              </a:ext>
            </a:extLst>
          </p:cNvPr>
          <p:cNvSpPr txBox="1"/>
          <p:nvPr/>
        </p:nvSpPr>
        <p:spPr>
          <a:xfrm>
            <a:off x="1294194" y="5577876"/>
            <a:ext cx="999512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Агрокліматична </a:t>
            </a:r>
            <a:r>
              <a:rPr lang="ru-RU" sz="2800" b="1" dirty="0" err="1">
                <a:solidFill>
                  <a:srgbClr val="FF0000"/>
                </a:solidFill>
              </a:rPr>
              <a:t>адаптація</a:t>
            </a:r>
            <a:r>
              <a:rPr lang="ru-RU" sz="2800" b="1" dirty="0">
                <a:solidFill>
                  <a:srgbClr val="FF0000"/>
                </a:solidFill>
              </a:rPr>
              <a:t> – </a:t>
            </a:r>
            <a:r>
              <a:rPr lang="ru-RU" sz="2800" b="1" dirty="0" err="1">
                <a:solidFill>
                  <a:srgbClr val="FF0000"/>
                </a:solidFill>
              </a:rPr>
              <a:t>новий</a:t>
            </a:r>
            <a:r>
              <a:rPr lang="ru-RU" sz="2800" b="1" dirty="0">
                <a:solidFill>
                  <a:srgbClr val="FF0000"/>
                </a:solidFill>
              </a:rPr>
              <a:t> шанс для </a:t>
            </a:r>
            <a:r>
              <a:rPr lang="ru-RU" sz="2800" b="1" dirty="0" err="1">
                <a:solidFill>
                  <a:srgbClr val="FF0000"/>
                </a:solidFill>
              </a:rPr>
              <a:t>відродження</a:t>
            </a:r>
            <a:r>
              <a:rPr lang="ru-RU" sz="2800" b="1" dirty="0">
                <a:solidFill>
                  <a:srgbClr val="FF0000"/>
                </a:solidFill>
              </a:rPr>
              <a:t> реального </a:t>
            </a:r>
            <a:r>
              <a:rPr lang="ru-RU" sz="2800" b="1" dirty="0" err="1">
                <a:solidFill>
                  <a:srgbClr val="FF0000"/>
                </a:solidFill>
              </a:rPr>
              <a:t>значення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поняття</a:t>
            </a:r>
            <a:r>
              <a:rPr lang="ru-RU" sz="2800" b="1" dirty="0">
                <a:solidFill>
                  <a:srgbClr val="FF0000"/>
                </a:solidFill>
              </a:rPr>
              <a:t> «</a:t>
            </a:r>
            <a:r>
              <a:rPr lang="ru-RU" sz="2800" b="1" dirty="0" err="1">
                <a:solidFill>
                  <a:srgbClr val="FF0000"/>
                </a:solidFill>
              </a:rPr>
              <a:t>агропромисловий</a:t>
            </a:r>
            <a:r>
              <a:rPr lang="ru-RU" sz="2800" b="1" dirty="0">
                <a:solidFill>
                  <a:srgbClr val="FF0000"/>
                </a:solidFill>
              </a:rPr>
              <a:t> комплекс»</a:t>
            </a:r>
          </a:p>
        </p:txBody>
      </p:sp>
    </p:spTree>
    <p:extLst>
      <p:ext uri="{BB962C8B-B14F-4D97-AF65-F5344CB8AC3E}">
        <p14:creationId xmlns:p14="http://schemas.microsoft.com/office/powerpoint/2010/main" val="177988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1A664-DB36-D9B0-344F-031E60BB3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60B541-3D51-8D5D-7310-AC3AF0713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61" y="326017"/>
            <a:ext cx="8847853" cy="809100"/>
          </a:xfrm>
          <a:solidFill>
            <a:schemeClr val="accent1">
              <a:lumMod val="60000"/>
              <a:lumOff val="40000"/>
              <a:alpha val="42000"/>
            </a:schemeClr>
          </a:solidFill>
        </p:spPr>
        <p:txBody>
          <a:bodyPr anchor="ctr"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Організаційні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механізми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агрокліматичної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адаптації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регіональному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рівні</a:t>
            </a:r>
            <a:endParaRPr lang="uk-UA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4AB063C-0162-06B8-06ED-D40E000C8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315" y="229344"/>
            <a:ext cx="2743845" cy="10216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4618F2-F262-A78A-B1F3-DAB63928D593}"/>
              </a:ext>
            </a:extLst>
          </p:cNvPr>
          <p:cNvSpPr txBox="1"/>
          <p:nvPr/>
        </p:nvSpPr>
        <p:spPr>
          <a:xfrm>
            <a:off x="2284192" y="1773370"/>
            <a:ext cx="8015123" cy="3045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жовтні 2024 р. ухвалено  Закон «Про основні засади державної кліматичної політики», який  відносить до суб’єктів державної кліматичної політики місцеві органи влади та органи місцевого самоврядування 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2024 р. розроблені пілотні стратегії адаптації до зміни клімату для Івано-Франківської, Львівської та Миколаївської областей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доопрацюванні регіональних стратегій розвитку багатьма регіонами включено завдання щодо впровадження кліматично орієнтованого сільського господарства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78C0BD-7651-6FE7-372F-9D280B46D8E5}"/>
              </a:ext>
            </a:extLst>
          </p:cNvPr>
          <p:cNvSpPr txBox="1"/>
          <p:nvPr/>
        </p:nvSpPr>
        <p:spPr>
          <a:xfrm>
            <a:off x="1294192" y="5089145"/>
            <a:ext cx="999512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rgbClr val="FF0000"/>
                </a:solidFill>
              </a:rPr>
              <a:t>Перспективним</a:t>
            </a:r>
            <a:r>
              <a:rPr lang="ru-RU" sz="2800" b="1" dirty="0">
                <a:solidFill>
                  <a:srgbClr val="FF0000"/>
                </a:solidFill>
              </a:rPr>
              <a:t> є </a:t>
            </a:r>
            <a:r>
              <a:rPr lang="ru-RU" sz="2800" b="1" dirty="0" err="1">
                <a:solidFill>
                  <a:srgbClr val="FF0000"/>
                </a:solidFill>
              </a:rPr>
              <a:t>розширення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співпраці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інститутів</a:t>
            </a:r>
            <a:r>
              <a:rPr lang="ru-RU" sz="2800" b="1" dirty="0">
                <a:solidFill>
                  <a:srgbClr val="FF0000"/>
                </a:solidFill>
              </a:rPr>
              <a:t> НААН з </a:t>
            </a:r>
            <a:r>
              <a:rPr lang="ru-RU" sz="2800" b="1" dirty="0" err="1">
                <a:solidFill>
                  <a:srgbClr val="FF0000"/>
                </a:solidFill>
              </a:rPr>
              <a:t>регіональною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владою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щодо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розроблення</a:t>
            </a:r>
            <a:r>
              <a:rPr lang="ru-RU" sz="2800" b="1" dirty="0">
                <a:solidFill>
                  <a:srgbClr val="FF0000"/>
                </a:solidFill>
              </a:rPr>
              <a:t> і </a:t>
            </a:r>
            <a:r>
              <a:rPr lang="ru-RU" sz="2800" b="1" dirty="0" err="1">
                <a:solidFill>
                  <a:srgbClr val="FF0000"/>
                </a:solidFill>
              </a:rPr>
              <a:t>впровадження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відповідних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технологій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565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F0B0C-72BB-4BB4-6A9C-533A6E178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C0090-49FC-19D2-A63D-997CC65CF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61" y="326017"/>
            <a:ext cx="8847853" cy="809100"/>
          </a:xfrm>
          <a:solidFill>
            <a:schemeClr val="accent1">
              <a:lumMod val="60000"/>
              <a:lumOff val="40000"/>
              <a:alpha val="42000"/>
            </a:schemeClr>
          </a:solidFill>
        </p:spPr>
        <p:txBody>
          <a:bodyPr anchor="ctr">
            <a:normAutofit fontScale="90000"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Перспективні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напрями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міжнародної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співпраці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4024495-41BA-30E2-0F43-5611E5849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315" y="229344"/>
            <a:ext cx="2743845" cy="10216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C17713-BA30-CB89-787A-F9A5D017AACF}"/>
              </a:ext>
            </a:extLst>
          </p:cNvPr>
          <p:cNvSpPr txBox="1"/>
          <p:nvPr/>
        </p:nvSpPr>
        <p:spPr>
          <a:xfrm>
            <a:off x="2418199" y="2088681"/>
            <a:ext cx="8015123" cy="3318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Поширення знань щодо адаптації та впливу зміни клімату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Розроблення та впровадження нового біологічного матеріалу та адаптивних технологій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Опрацювання кліматично орієнтованого просторового розвитку в сільській місцевості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Впровадження логістики зберігання та перероблення </a:t>
            </a:r>
            <a:r>
              <a:rPr lang="uk-UA" sz="20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агропродукції</a:t>
            </a:r>
            <a:endParaRPr lang="uk-UA" sz="20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uk-UA" sz="20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Поствоєнна</a:t>
            </a: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реабілітація земель</a:t>
            </a:r>
          </a:p>
        </p:txBody>
      </p:sp>
    </p:spTree>
    <p:extLst>
      <p:ext uri="{BB962C8B-B14F-4D97-AF65-F5344CB8AC3E}">
        <p14:creationId xmlns:p14="http://schemas.microsoft.com/office/powerpoint/2010/main" val="302945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532F1E2-68BE-4770-5C00-4AFA819E8D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112" b="12394"/>
          <a:stretch/>
        </p:blipFill>
        <p:spPr>
          <a:xfrm>
            <a:off x="-1067258" y="857756"/>
            <a:ext cx="6132873" cy="499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4A9A84-1557-9D0A-47D0-84C86DE922FE}"/>
              </a:ext>
            </a:extLst>
          </p:cNvPr>
          <p:cNvSpPr txBox="1"/>
          <p:nvPr/>
        </p:nvSpPr>
        <p:spPr>
          <a:xfrm>
            <a:off x="5783330" y="5232749"/>
            <a:ext cx="4756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Yzhalilo@gmail.com</a:t>
            </a:r>
            <a:endParaRPr lang="en-US" dirty="0"/>
          </a:p>
          <a:p>
            <a:r>
              <a:rPr lang="en-US" dirty="0"/>
              <a:t>https://www.facebook.com/yaroslav.zhalilo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682E8AA-4AC3-DBAF-5989-900193F130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0058" y="4775305"/>
            <a:ext cx="1080441" cy="1080441"/>
          </a:xfrm>
          <a:prstGeom prst="rect">
            <a:avLst/>
          </a:prstGeom>
        </p:spPr>
      </p:pic>
      <p:sp>
        <p:nvSpPr>
          <p:cNvPr id="6" name="Заголовок 8">
            <a:extLst>
              <a:ext uri="{FF2B5EF4-FFF2-40B4-BE49-F238E27FC236}">
                <a16:creationId xmlns:a16="http://schemas.microsoft.com/office/drawing/2014/main" id="{E526CA57-DBAE-50D1-1A5E-C81451875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885" y="3376188"/>
            <a:ext cx="5849173" cy="117039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4D7DBE"/>
                </a:solidFill>
              </a:rPr>
              <a:t>Дякую за увагу</a:t>
            </a:r>
            <a:br>
              <a:rPr lang="en-US" dirty="0">
                <a:solidFill>
                  <a:srgbClr val="4D7DBE"/>
                </a:solidFill>
              </a:rPr>
            </a:br>
            <a:br>
              <a:rPr lang="en-US" dirty="0">
                <a:solidFill>
                  <a:srgbClr val="4D7DBE"/>
                </a:solidFill>
              </a:rPr>
            </a:br>
            <a:br>
              <a:rPr lang="en-US" dirty="0">
                <a:solidFill>
                  <a:srgbClr val="4D7DBE"/>
                </a:solidFill>
              </a:rPr>
            </a:br>
            <a:endParaRPr lang="uk-UA" dirty="0">
              <a:solidFill>
                <a:srgbClr val="4D7DB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20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2492</TotalTime>
  <Words>443</Words>
  <Application>Microsoft Office PowerPoint</Application>
  <PresentationFormat>Широкоэкранный</PresentationFormat>
  <Paragraphs>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Кліматичні зміни мають високу актуальність для агросектору України</vt:lpstr>
      <vt:lpstr>Розвиток агросектору в умовах кліматичних змін вимагатиме його адаптації </vt:lpstr>
      <vt:lpstr>Організаційні механізми агрокліматичної адаптації на регіональному рівні</vt:lpstr>
      <vt:lpstr>Перспективні напрями міжнародної співпраці </vt:lpstr>
      <vt:lpstr>Дякую за увагу 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Спільне засідання НІСД та ГО «Клуб банкірів»</dc:title>
  <dc:creator>Sl Yaro</dc:creator>
  <cp:lastModifiedBy>Yaroslav Zhalilo</cp:lastModifiedBy>
  <cp:revision>110</cp:revision>
  <dcterms:created xsi:type="dcterms:W3CDTF">2022-06-04T17:24:38Z</dcterms:created>
  <dcterms:modified xsi:type="dcterms:W3CDTF">2025-04-08T18:21:09Z</dcterms:modified>
</cp:coreProperties>
</file>